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0"/>
  </p:notesMasterIdLst>
  <p:handoutMasterIdLst>
    <p:handoutMasterId r:id="rId61"/>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2" r:id="rId30"/>
    <p:sldId id="760" r:id="rId31"/>
    <p:sldId id="771" r:id="rId32"/>
    <p:sldId id="766" r:id="rId33"/>
    <p:sldId id="772" r:id="rId34"/>
    <p:sldId id="770" r:id="rId35"/>
    <p:sldId id="769" r:id="rId36"/>
    <p:sldId id="791" r:id="rId37"/>
    <p:sldId id="777" r:id="rId38"/>
    <p:sldId id="773" r:id="rId39"/>
    <p:sldId id="764" r:id="rId40"/>
    <p:sldId id="790" r:id="rId41"/>
    <p:sldId id="774" r:id="rId42"/>
    <p:sldId id="753" r:id="rId43"/>
    <p:sldId id="793" r:id="rId44"/>
    <p:sldId id="794" r:id="rId45"/>
    <p:sldId id="752" r:id="rId46"/>
    <p:sldId id="738" r:id="rId47"/>
    <p:sldId id="739" r:id="rId48"/>
    <p:sldId id="792" r:id="rId49"/>
    <p:sldId id="274" r:id="rId50"/>
    <p:sldId id="276" r:id="rId51"/>
    <p:sldId id="778" r:id="rId52"/>
    <p:sldId id="747" r:id="rId53"/>
    <p:sldId id="783" r:id="rId54"/>
    <p:sldId id="789" r:id="rId55"/>
    <p:sldId id="779" r:id="rId56"/>
    <p:sldId id="780" r:id="rId57"/>
    <p:sldId id="781" r:id="rId58"/>
    <p:sldId id="7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2"/>
            <p14:sldId id="760"/>
            <p14:sldId id="771"/>
            <p14:sldId id="766"/>
            <p14:sldId id="772"/>
            <p14:sldId id="770"/>
            <p14:sldId id="769"/>
            <p14:sldId id="791"/>
            <p14:sldId id="777"/>
            <p14:sldId id="773"/>
            <p14:sldId id="764"/>
            <p14:sldId id="790"/>
            <p14:sldId id="774"/>
            <p14:sldId id="753"/>
            <p14:sldId id="793"/>
            <p14:sldId id="794"/>
            <p14:sldId id="752"/>
            <p14:sldId id="738"/>
            <p14:sldId id="739"/>
            <p14:sldId id="792"/>
            <p14:sldId id="274"/>
            <p14:sldId id="276"/>
            <p14:sldId id="778"/>
            <p14:sldId id="747"/>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13" autoAdjust="0"/>
    <p:restoredTop sz="88036" autoAdjust="0"/>
  </p:normalViewPr>
  <p:slideViewPr>
    <p:cSldViewPr snapToGrid="0" showGuides="1">
      <p:cViewPr varScale="1">
        <p:scale>
          <a:sx n="120" d="100"/>
          <a:sy n="120" d="100"/>
        </p:scale>
        <p:origin x="84" y="152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11/7/2019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46</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11/7/2019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Risk Profile</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25</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27</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7071268" y="4705309"/>
            <a:ext cx="4383513"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29</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Splitting the data into test and training sets, the fitted model is an ARIMA (4, 1, 1) with mean zero with auto-regressive coefficient 0.5595 and moving average coefficient 0.78506. </a:t>
            </a:r>
          </a:p>
          <a:p>
            <a:r>
              <a:rPr lang="en-US" dirty="0"/>
              <a:t>The Bayesian information criterion is -4,925.8 which is a good indication of fit.</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30</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7325" r="27675"/>
          <a:stretch/>
        </p:blipFill>
        <p:spPr>
          <a:xfrm>
            <a:off x="5287372" y="988536"/>
            <a:ext cx="4914189" cy="460784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828539"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Threshold</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8853" y="4777937"/>
            <a:ext cx="1558124" cy="334396"/>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Exit Threshold</a:t>
            </a:r>
          </a:p>
        </p:txBody>
      </p:sp>
    </p:spTree>
    <p:extLst>
      <p:ext uri="{BB962C8B-B14F-4D97-AF65-F5344CB8AC3E}">
        <p14:creationId xmlns:p14="http://schemas.microsoft.com/office/powerpoint/2010/main" val="63587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31</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31</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34</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37</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38</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39</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41</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43</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44</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46</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48</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purl.org/dc/terms/"/>
    <ds:schemaRef ds:uri="16c05727-aa75-4e4a-9b5f-8a80a1165891"/>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4399</Words>
  <Application>Microsoft Office PowerPoint</Application>
  <PresentationFormat>Widescreen</PresentationFormat>
  <Paragraphs>392</Paragraphs>
  <Slides>55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Investment Strategy concepts</vt:lpstr>
      <vt:lpstr>Risk Profile Underlying Assets</vt:lpstr>
      <vt:lpstr>PowerPoint Presentation</vt:lpstr>
      <vt:lpstr>Modeling volatility</vt:lpstr>
      <vt:lpstr>time series analysis &amp; statistical Correlation</vt:lpstr>
      <vt:lpstr>predictive modeling</vt:lpstr>
      <vt:lpstr>Assessing Mode fit</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2019-11-07T16:35:43Z</dcterms:modified>
</cp:coreProperties>
</file>